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3"/>
  </p:notesMasterIdLst>
  <p:sldIdLst>
    <p:sldId id="2050" r:id="rId6"/>
    <p:sldId id="2134" r:id="rId7"/>
    <p:sldId id="2135" r:id="rId8"/>
    <p:sldId id="2136" r:id="rId9"/>
    <p:sldId id="2137" r:id="rId10"/>
    <p:sldId id="2138" r:id="rId11"/>
    <p:sldId id="21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35570F-8A56-DA84-9785-45C238AF8EE0}" name="Mel Savic" initials="" userId="S::msavic@mav.vic.edu.au::7cbe5a96-f75c-44ad-a3b9-38917ee31748" providerId="AD"/>
  <p188:author id="{66580C29-C536-A3F4-639A-60343D07C88B}" name="Dianne Liddell" initials="DL" userId="S::dliddell@mav.vic.edu.au::f9deb618-04e0-485c-bda8-2a3a14f321e8" providerId="AD"/>
  <p188:author id="{60FAD871-25ED-1997-A2E7-1C8D8786DF5F}" name="Darinka Rob" initials="" userId="S::drob@mav.vic.edu.au::13ce9077-ffef-49f9-b5a2-7aa9d4106885" providerId="AD"/>
  <p188:author id="{01208877-E491-B254-DE7E-892313E5ECE5}" name="Renee Ladner" initials="" userId="S::rladner@mav.vic.edu.au::585cecc5-1b79-46bb-aac7-dc186d016c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00B0F0"/>
    <a:srgbClr val="002060"/>
    <a:srgbClr val="000609"/>
    <a:srgbClr val="6BC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41AE0-6B23-9934-A6CD-7C08345E12DE}" v="3" dt="2025-04-08T05:17:50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8"/>
    <p:restoredTop sz="85501" autoAdjust="0"/>
  </p:normalViewPr>
  <p:slideViewPr>
    <p:cSldViewPr snapToGrid="0">
      <p:cViewPr varScale="1">
        <p:scale>
          <a:sx n="89" d="100"/>
          <a:sy n="89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Anstey" userId="S::lanstey@mav.vic.edu.au::855cd49f-fb2c-4e77-9535-a8eb21fafce8" providerId="AD" clId="Web-{46F41AE0-6B23-9934-A6CD-7C08345E12DE}"/>
    <pc:docChg chg="modSld">
      <pc:chgData name="Leonie Anstey" userId="S::lanstey@mav.vic.edu.au::855cd49f-fb2c-4e77-9535-a8eb21fafce8" providerId="AD" clId="Web-{46F41AE0-6B23-9934-A6CD-7C08345E12DE}" dt="2025-04-08T05:17:47.421" v="0" actId="20577"/>
      <pc:docMkLst>
        <pc:docMk/>
      </pc:docMkLst>
      <pc:sldChg chg="modSp">
        <pc:chgData name="Leonie Anstey" userId="S::lanstey@mav.vic.edu.au::855cd49f-fb2c-4e77-9535-a8eb21fafce8" providerId="AD" clId="Web-{46F41AE0-6B23-9934-A6CD-7C08345E12DE}" dt="2025-04-08T05:17:47.421" v="0" actId="20577"/>
        <pc:sldMkLst>
          <pc:docMk/>
          <pc:sldMk cId="3298188228" sldId="2050"/>
        </pc:sldMkLst>
        <pc:spChg chg="mod">
          <ac:chgData name="Leonie Anstey" userId="S::lanstey@mav.vic.edu.au::855cd49f-fb2c-4e77-9535-a8eb21fafce8" providerId="AD" clId="Web-{46F41AE0-6B23-9934-A6CD-7C08345E12DE}" dt="2025-04-08T05:17:47.421" v="0" actId="20577"/>
          <ac:spMkLst>
            <pc:docMk/>
            <pc:sldMk cId="3298188228" sldId="2050"/>
            <ac:spMk id="8" creationId="{E26A361C-2B27-C224-E6B1-6137CD4728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F945-388A-4D25-9C93-909CDCA41F90}" type="datetimeFigureOut"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A64A-8A5C-4464-B24B-95785ABAFF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EA64A-8A5C-4464-B24B-95785ABAFFA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https://pixabay.com/photos/black-cockatoo-animal-wildlife-8206566/</a:t>
            </a:r>
          </a:p>
          <a:p>
            <a:r>
              <a:rPr lang="en-AU" dirty="0"/>
              <a:t>https://pixabay.com/photos/bird-cockatoo-wildlife-animal-3729275/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EA64A-8A5C-4464-B24B-95785ABAFFA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9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8BFF-A490-AACE-2FDE-B2583D417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790F3-6B53-8DFC-4124-476580ECC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4AC9-F645-71FA-BFC8-24A6C321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F588-1679-8D01-EBD7-ED45B297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907A-033A-A846-474A-67E8B21C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11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72B3-2854-8DC9-8E6C-068A6A8B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29910-FB35-04D2-2358-23720324F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B1D1-8FE2-7131-0FC2-2E3668BB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0C43-9402-2EE0-B1BF-BC3BD248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0576-B280-C892-EB91-0124C179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38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D346E-3B39-8966-1248-F6CE65D94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65217-D58D-2335-DB6A-EB2FFFD7E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C946C-84D0-6D5F-BC91-46D67521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AAC28-617A-E114-43BE-6AFF189F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1F8F-A46A-4BC8-27E0-205E08A4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69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</a:t>
            </a:r>
          </a:p>
          <a:p>
            <a:r>
              <a:rPr lang="en-US"/>
              <a:t>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2237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</a:t>
            </a:r>
          </a:p>
          <a:p>
            <a:r>
              <a:rPr lang="en-US"/>
              <a:t>Job title</a:t>
            </a:r>
          </a:p>
          <a:p>
            <a:endParaRPr lang="en-US"/>
          </a:p>
          <a:p>
            <a:r>
              <a:rPr lang="en-US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43122" cy="10397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1CB3-DEEA-29BF-8DB8-241A6D3C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D7C7-0DC2-7684-B093-F0F0260C0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0D4FF-0899-79FA-BA04-221EAA8F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2D1B-E43E-BC5A-709F-7F48D294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CE66-3A5D-DB7B-7C3C-6AABD336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9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6BAB-5146-5FDC-9DB6-6D0A9B3C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5F9E9-6530-6ECE-FF03-29332508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287A9-ABDF-6985-E789-9EF5C161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307D-906D-C2B3-8968-6AB76DA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488A-9C6D-4305-5CAC-7736CEEA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6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2137-42BC-C138-AD14-DCE1CA88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EBB6-1CAB-53F7-CE7A-E2549775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10285-D005-5F84-1BC9-3BF1BA452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0D4D6-E4C8-6EEF-3C4D-51E4D0FA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CDEC0-30E1-C2CA-93EB-AFA99B60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A2078-C263-8006-318B-02CA83C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91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BEE5-13D0-8855-D728-39AE091D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BD37-D6EA-CA96-3BFD-EBDFFF8C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9DAB6-3E79-4314-F42D-EE1A78D0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66AED-461C-C86F-2580-BDED82ABB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E7A42-328A-CB8D-1671-4E698C179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A3C8E-4F51-40F2-8E2C-F0F860EE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9D593-956C-FB23-A79A-523FF8F0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CC802-30A4-A4DA-8706-9AFF7B51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1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C2AC-FB4E-7418-D63E-5B72CA14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805B2-CD8B-0EC9-0136-3A559326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0C818-1D91-9AF1-EF88-65E03A58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9385D-17B7-81BF-02DC-66E87720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7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8E60A-B127-B2E0-BCC7-61FA643A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8B23-F9E8-F705-CD50-CCDEBD63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9753-3130-4363-433C-48CB222E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59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9D73-9079-549B-75C7-674686B5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E8DD-3844-FF6C-F6CA-C74B0759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58496-6A73-E0A5-4C7E-6E8E225D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D4143-A7C0-CFFC-562A-DFA79D7B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A1C00-D158-FEC5-65A0-63D1E7DD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4488B-7AD9-6B44-4542-BBA988FF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44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5368-E585-6DA7-891F-84A34A2F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796BA-472A-DA35-4458-1264AF843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0946B-44EB-D8A8-246F-5CD5E57ED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5EC43-B533-DEB1-160D-0484390B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02278-7C90-5AB3-29B0-9127EFF1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4805-53D1-78FE-2F61-5595162E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83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17CA1-A6C9-ACC3-2C38-2E8CC01C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5873-92C9-F757-6D64-EBEEADDD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95F-B69B-38D7-6430-42D2F771E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D6C5C-49AC-438B-B0EC-3BD9FBC649E0}" type="datetimeFigureOut">
              <a:rPr lang="en-AU" smtClean="0"/>
              <a:t>7/04/2025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52B1-EC5C-D2B5-030F-CBD3ADF3A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7554-BDF6-2B23-65B8-CBC9FC95C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9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64" r:id="rId4"/>
    <p:sldLayoutId id="2147483665" r:id="rId5"/>
    <p:sldLayoutId id="2147483666" r:id="rId6"/>
    <p:sldLayoutId id="2147483655" r:id="rId7"/>
    <p:sldLayoutId id="2147483667" r:id="rId8"/>
    <p:sldLayoutId id="2147483668" r:id="rId9"/>
    <p:sldLayoutId id="214748366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6A361C-2B27-C224-E6B1-6137CD4728C4}"/>
              </a:ext>
            </a:extLst>
          </p:cNvPr>
          <p:cNvSpPr txBox="1"/>
          <p:nvPr/>
        </p:nvSpPr>
        <p:spPr>
          <a:xfrm>
            <a:off x="535282" y="1890806"/>
            <a:ext cx="9868152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AU" sz="36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</a:br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</a:rPr>
              <a:t>Mathematical Modelling </a:t>
            </a:r>
          </a:p>
          <a:p>
            <a:endParaRPr lang="en-GB" sz="4400" b="1" dirty="0">
              <a:solidFill>
                <a:srgbClr val="00B0F0"/>
              </a:solidFill>
              <a:latin typeface="Arial"/>
              <a:cs typeface="Arial"/>
            </a:endParaRPr>
          </a:p>
          <a:p>
            <a:endParaRPr lang="en-GB" sz="4400" b="1" dirty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</a:rPr>
              <a:t>Level 10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16A6C92-8BAB-1617-CB38-3EA5B9725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7" y="376518"/>
            <a:ext cx="4667247" cy="1317811"/>
          </a:xfrm>
          <a:prstGeom prst="rect">
            <a:avLst/>
          </a:prstGeom>
        </p:spPr>
      </p:pic>
      <p:pic>
        <p:nvPicPr>
          <p:cNvPr id="3" name="Picture 2" descr="A blue and black hexagon pattern&#10;&#10;Description automatically generated">
            <a:extLst>
              <a:ext uri="{FF2B5EF4-FFF2-40B4-BE49-F238E27FC236}">
                <a16:creationId xmlns:a16="http://schemas.microsoft.com/office/drawing/2014/main" id="{84C75604-DF41-67F8-8571-EEF36F519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 flipH="1" flipV="1">
            <a:off x="8438178" y="323521"/>
            <a:ext cx="7173922" cy="101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5D65-605A-03C3-2B32-95B6134A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Modelling Cycle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BC7F8-F36F-02A6-1D76-CE2949ED8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40" y="1755490"/>
            <a:ext cx="8831387" cy="48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36DD-D686-86D2-F928-590FD490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Have you seen this bird?</a:t>
            </a:r>
            <a:endParaRPr lang="en-AU" dirty="0"/>
          </a:p>
        </p:txBody>
      </p:sp>
      <p:pic>
        <p:nvPicPr>
          <p:cNvPr id="1028" name="Picture 4" descr="Free Black Cockatoo Animal photo and picture">
            <a:extLst>
              <a:ext uri="{FF2B5EF4-FFF2-40B4-BE49-F238E27FC236}">
                <a16:creationId xmlns:a16="http://schemas.microsoft.com/office/drawing/2014/main" id="{2F4E5826-AAAE-AF6F-393A-B3998B72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3" y="1960700"/>
            <a:ext cx="4144443" cy="40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Bird Cockatoo photo and picture">
            <a:extLst>
              <a:ext uri="{FF2B5EF4-FFF2-40B4-BE49-F238E27FC236}">
                <a16:creationId xmlns:a16="http://schemas.microsoft.com/office/drawing/2014/main" id="{92345544-84EB-CF01-1B99-27A94FBD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60" y="1960700"/>
            <a:ext cx="3135631" cy="4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D414EE-BC81-29F8-F331-0BEA8BFC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813"/>
          </a:xfrm>
        </p:spPr>
        <p:txBody>
          <a:bodyPr/>
          <a:lstStyle/>
          <a:p>
            <a:r>
              <a:rPr lang="en-US" sz="3600" dirty="0">
                <a:solidFill>
                  <a:srgbClr val="00B0F0"/>
                </a:solidFill>
              </a:rPr>
              <a:t>The Sunday Age September 1, 2024</a:t>
            </a:r>
          </a:p>
        </p:txBody>
      </p:sp>
      <p:pic>
        <p:nvPicPr>
          <p:cNvPr id="4" name="Picture 3" descr="A person with a feather&#10;&#10;Description automatically generated">
            <a:extLst>
              <a:ext uri="{FF2B5EF4-FFF2-40B4-BE49-F238E27FC236}">
                <a16:creationId xmlns:a16="http://schemas.microsoft.com/office/drawing/2014/main" id="{C5AC4573-816B-F066-71F8-573550B4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15" y="1671109"/>
            <a:ext cx="3855649" cy="4938735"/>
          </a:xfrm>
          <a:prstGeom prst="rect">
            <a:avLst/>
          </a:prstGeom>
        </p:spPr>
      </p:pic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FE443AFC-BC06-929D-BF0F-EE128E01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785" y="1671109"/>
            <a:ext cx="3719649" cy="291164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34C334-3959-D0BC-5FF9-77CC8F91D549}"/>
              </a:ext>
            </a:extLst>
          </p:cNvPr>
          <p:cNvSpPr txBox="1">
            <a:spLocks/>
          </p:cNvSpPr>
          <p:nvPr/>
        </p:nvSpPr>
        <p:spPr>
          <a:xfrm>
            <a:off x="4837348" y="4678416"/>
            <a:ext cx="6619545" cy="1442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60"/>
            <a:r>
              <a:rPr lang="en-US" sz="2000" dirty="0"/>
              <a:t>Read parts of the article. </a:t>
            </a:r>
          </a:p>
          <a:p>
            <a:pPr marL="286260">
              <a:lnSpc>
                <a:spcPct val="114999"/>
              </a:lnSpc>
            </a:pPr>
            <a:r>
              <a:rPr lang="en-US" sz="2000" dirty="0"/>
              <a:t>Try to get a sense of the messy real-world situation </a:t>
            </a:r>
          </a:p>
          <a:p>
            <a:pPr marL="286260">
              <a:lnSpc>
                <a:spcPct val="114999"/>
              </a:lnSpc>
            </a:pPr>
            <a:r>
              <a:rPr lang="en-US" sz="2000" dirty="0"/>
              <a:t>What problems emerge in the article where mathematics might be used to help solve them?</a:t>
            </a:r>
          </a:p>
        </p:txBody>
      </p:sp>
    </p:spTree>
    <p:extLst>
      <p:ext uri="{BB962C8B-B14F-4D97-AF65-F5344CB8AC3E}">
        <p14:creationId xmlns:p14="http://schemas.microsoft.com/office/powerpoint/2010/main" val="252250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F42F-A328-6856-95D1-3A7CFEB9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Look up and Wonder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98BB2-0FCA-3DD7-B83E-CD31621382E7}"/>
              </a:ext>
            </a:extLst>
          </p:cNvPr>
          <p:cNvSpPr txBox="1"/>
          <p:nvPr/>
        </p:nvSpPr>
        <p:spPr>
          <a:xfrm>
            <a:off x="723452" y="1716739"/>
            <a:ext cx="939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</a:rPr>
              <a:t>Reading about South-Eastern red-tailed black cockatoo (</a:t>
            </a:r>
            <a:r>
              <a:rPr lang="en-US" b="0" i="1" dirty="0">
                <a:solidFill>
                  <a:srgbClr val="000000"/>
                </a:solidFill>
              </a:rPr>
              <a:t>Calyptorhynchus </a:t>
            </a:r>
            <a:r>
              <a:rPr lang="en-US" b="0" i="1" dirty="0" err="1">
                <a:solidFill>
                  <a:srgbClr val="000000"/>
                </a:solidFill>
              </a:rPr>
              <a:t>banksii</a:t>
            </a:r>
            <a:r>
              <a:rPr lang="en-US" b="0" i="1" dirty="0">
                <a:solidFill>
                  <a:srgbClr val="000000"/>
                </a:solidFill>
              </a:rPr>
              <a:t> </a:t>
            </a:r>
            <a:r>
              <a:rPr lang="en-US" b="0" i="1" dirty="0" err="1">
                <a:solidFill>
                  <a:srgbClr val="000000"/>
                </a:solidFill>
              </a:rPr>
              <a:t>graptogyne</a:t>
            </a:r>
            <a:r>
              <a:rPr lang="en-US" b="0" i="1" dirty="0">
                <a:solidFill>
                  <a:srgbClr val="000000"/>
                </a:solidFill>
              </a:rPr>
              <a:t>)</a:t>
            </a:r>
            <a:r>
              <a:rPr lang="en-US" b="0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DB57A1-FC6F-C432-3EFE-ACBE8B05AA62}"/>
              </a:ext>
            </a:extLst>
          </p:cNvPr>
          <p:cNvSpPr txBox="1">
            <a:spLocks/>
          </p:cNvSpPr>
          <p:nvPr/>
        </p:nvSpPr>
        <p:spPr>
          <a:xfrm>
            <a:off x="1374233" y="2397959"/>
            <a:ext cx="9124046" cy="329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6260">
              <a:lnSpc>
                <a:spcPct val="150000"/>
              </a:lnSpc>
            </a:pPr>
            <a:r>
              <a:rPr lang="en-US" sz="1265" dirty="0"/>
              <a:t>What is the problem? 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What is the significance of the RTBT to Travis Lovett? 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Do all the birds look the same? [irrespective of gender or age?]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In the photograph on page 27, how many birds can you count? </a:t>
            </a:r>
          </a:p>
          <a:p>
            <a:pPr marL="559509" lvl="1">
              <a:lnSpc>
                <a:spcPct val="150000"/>
              </a:lnSpc>
            </a:pPr>
            <a:r>
              <a:rPr lang="en-US" sz="1265" dirty="0"/>
              <a:t>Of these how many are male| barred| unable to be determine?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What are the current numbers?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What do we know about their eating habits? 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What factors are contributing to the endangering of the RTBC?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How many birds were counted in 2024? 2023, and 2015? </a:t>
            </a:r>
          </a:p>
          <a:p>
            <a:pPr marL="286260">
              <a:lnSpc>
                <a:spcPct val="150000"/>
              </a:lnSpc>
            </a:pPr>
            <a:r>
              <a:rPr lang="en-US" sz="1265" dirty="0"/>
              <a:t>Why does one part of the article suggest 1000-1500 RTBC and another part exact values? </a:t>
            </a:r>
          </a:p>
          <a:p>
            <a:pPr marL="286260">
              <a:lnSpc>
                <a:spcPct val="150000"/>
              </a:lnSpc>
            </a:pPr>
            <a:endParaRPr lang="en-US" sz="1265" dirty="0"/>
          </a:p>
        </p:txBody>
      </p:sp>
    </p:spTree>
    <p:extLst>
      <p:ext uri="{BB962C8B-B14F-4D97-AF65-F5344CB8AC3E}">
        <p14:creationId xmlns:p14="http://schemas.microsoft.com/office/powerpoint/2010/main" val="84960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8459-D293-51CE-6B8F-5C1CDBCB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Looking at the data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666F3-B2B9-B4D2-A6E0-AF227E1BC94B}"/>
              </a:ext>
            </a:extLst>
          </p:cNvPr>
          <p:cNvSpPr txBox="1"/>
          <p:nvPr/>
        </p:nvSpPr>
        <p:spPr>
          <a:xfrm>
            <a:off x="303904" y="1754495"/>
            <a:ext cx="6094206" cy="987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260"/>
            <a:r>
              <a:rPr lang="en-US" sz="1800" dirty="0"/>
              <a:t>How useful is this data?</a:t>
            </a:r>
          </a:p>
          <a:p>
            <a:pPr marL="286260">
              <a:lnSpc>
                <a:spcPct val="114999"/>
              </a:lnSpc>
            </a:pPr>
            <a:r>
              <a:rPr lang="en-US" sz="1800" dirty="0"/>
              <a:t>The two plots have differing viewing ranges, what are these and how do the two plots differ in what we might notice?</a:t>
            </a:r>
          </a:p>
        </p:txBody>
      </p:sp>
      <p:pic>
        <p:nvPicPr>
          <p:cNvPr id="6" name="Picture 5" descr="Spreadsheet showing data fro 2015, 2013, 2024">
            <a:extLst>
              <a:ext uri="{FF2B5EF4-FFF2-40B4-BE49-F238E27FC236}">
                <a16:creationId xmlns:a16="http://schemas.microsoft.com/office/drawing/2014/main" id="{77E8C98F-37F8-C76C-7483-801F835B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7" y="3161409"/>
            <a:ext cx="3693417" cy="2771216"/>
          </a:xfrm>
          <a:prstGeom prst="rect">
            <a:avLst/>
          </a:prstGeom>
        </p:spPr>
      </p:pic>
      <p:pic>
        <p:nvPicPr>
          <p:cNvPr id="7" name="Picture 6" descr="Plot with RTBC numbers 0 -1600">
            <a:extLst>
              <a:ext uri="{FF2B5EF4-FFF2-40B4-BE49-F238E27FC236}">
                <a16:creationId xmlns:a16="http://schemas.microsoft.com/office/drawing/2014/main" id="{10C898D7-3BD9-429F-DB58-2AEAA51E1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58" y="4292208"/>
            <a:ext cx="3042934" cy="2315693"/>
          </a:xfrm>
          <a:prstGeom prst="rect">
            <a:avLst/>
          </a:prstGeom>
        </p:spPr>
      </p:pic>
      <p:pic>
        <p:nvPicPr>
          <p:cNvPr id="8" name="Picture 7" descr="Plot with RTBC numbers 1200 -1600">
            <a:extLst>
              <a:ext uri="{FF2B5EF4-FFF2-40B4-BE49-F238E27FC236}">
                <a16:creationId xmlns:a16="http://schemas.microsoft.com/office/drawing/2014/main" id="{CCFF5C32-BBFE-E6AE-2487-48451CC2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202" y="2567486"/>
            <a:ext cx="3043284" cy="22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D9C-C453-E669-AE03-2D20AAB0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65126"/>
            <a:ext cx="10815918" cy="103972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Red-Tailed Black Cockatoo (RTBC) 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data 2012-2024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F81C0-D9D1-472E-89C4-21CBE765F0AB}"/>
              </a:ext>
            </a:extLst>
          </p:cNvPr>
          <p:cNvSpPr txBox="1"/>
          <p:nvPr/>
        </p:nvSpPr>
        <p:spPr>
          <a:xfrm>
            <a:off x="379208" y="2365568"/>
            <a:ext cx="5113232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201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Here is the data reported from the annual count.</a:t>
            </a:r>
          </a:p>
          <a:p>
            <a:pPr marL="57201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Note that in 2022, the count was restricted to 'look the skies'.</a:t>
            </a:r>
          </a:p>
          <a:p>
            <a:pPr marL="57201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information is collected included the weather on the day of the count, the number of flocks </a:t>
            </a:r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73CE7A-5FA5-FE79-676B-9B5441666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12642"/>
              </p:ext>
            </p:extLst>
          </p:nvPr>
        </p:nvGraphicFramePr>
        <p:xfrm>
          <a:off x="6490689" y="1374597"/>
          <a:ext cx="3864862" cy="49398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5948">
                  <a:extLst>
                    <a:ext uri="{9D8B030D-6E8A-4147-A177-3AD203B41FA5}">
                      <a16:colId xmlns:a16="http://schemas.microsoft.com/office/drawing/2014/main" val="2960191896"/>
                    </a:ext>
                  </a:extLst>
                </a:gridCol>
                <a:gridCol w="2848914">
                  <a:extLst>
                    <a:ext uri="{9D8B030D-6E8A-4147-A177-3AD203B41FA5}">
                      <a16:colId xmlns:a16="http://schemas.microsoft.com/office/drawing/2014/main" val="4256937921"/>
                    </a:ext>
                  </a:extLst>
                </a:gridCol>
              </a:tblGrid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No. of RTBC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81399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178181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1118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124426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1064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6233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1545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230396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901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480121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96876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839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938034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1193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116450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1144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88384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1230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896141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1143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939473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1204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11829"/>
                  </a:ext>
                </a:extLst>
              </a:tr>
              <a:tr h="35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1303</a:t>
                      </a:r>
                    </a:p>
                  </a:txBody>
                  <a:tcPr marL="8607" marR="8607" marT="8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83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07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07bf5d1-dfa2-48d8-8ce3-d536453ef08a" xsi:nil="true"/>
    <TaxCatchAll xmlns="d9431888-cdc4-4730-9163-7f2b8e223a2e" xsi:nil="true"/>
    <lcf76f155ced4ddcb4097134ff3c332f xmlns="207bf5d1-dfa2-48d8-8ce3-d536453ef08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67D7E2F5427429A49C71EF67E597F" ma:contentTypeVersion="17" ma:contentTypeDescription="Create a new document." ma:contentTypeScope="" ma:versionID="42da922da6b39caa855fbe428591c8c6">
  <xsd:schema xmlns:xsd="http://www.w3.org/2001/XMLSchema" xmlns:xs="http://www.w3.org/2001/XMLSchema" xmlns:p="http://schemas.microsoft.com/office/2006/metadata/properties" xmlns:ns2="207bf5d1-dfa2-48d8-8ce3-d536453ef08a" xmlns:ns3="d9431888-cdc4-4730-9163-7f2b8e223a2e" targetNamespace="http://schemas.microsoft.com/office/2006/metadata/properties" ma:root="true" ma:fieldsID="e94826fa39592a806d75d99d3bba581f" ns2:_="" ns3:_="">
    <xsd:import namespace="207bf5d1-dfa2-48d8-8ce3-d536453ef08a"/>
    <xsd:import namespace="d9431888-cdc4-4730-9163-7f2b8e223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f5d1-dfa2-48d8-8ce3-d536453ef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a65e74-e1c7-4553-937e-2f579ca184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1888-cdc4-4730-9163-7f2b8e223a2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707717-0652-4694-b611-0c7733547df8}" ma:internalName="TaxCatchAll" ma:showField="CatchAllData" ma:web="d9431888-cdc4-4730-9163-7f2b8e223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8EEEB-3ACF-44AC-86F2-9CD823F9BE1D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a04ad74-942e-4cac-97f7-447288a7d50e"/>
    <ds:schemaRef ds:uri="http://purl.org/dc/dcmitype/"/>
    <ds:schemaRef ds:uri="207bf5d1-dfa2-48d8-8ce3-d536453ef08a"/>
    <ds:schemaRef ds:uri="d9431888-cdc4-4730-9163-7f2b8e223a2e"/>
  </ds:schemaRefs>
</ds:datastoreItem>
</file>

<file path=customXml/itemProps2.xml><?xml version="1.0" encoding="utf-8"?>
<ds:datastoreItem xmlns:ds="http://schemas.openxmlformats.org/officeDocument/2006/customXml" ds:itemID="{64984AA8-DDBD-48A8-A13D-D7C56C0344D1}"/>
</file>

<file path=customXml/itemProps3.xml><?xml version="1.0" encoding="utf-8"?>
<ds:datastoreItem xmlns:ds="http://schemas.openxmlformats.org/officeDocument/2006/customXml" ds:itemID="{DA5FD9A2-A6A5-4066-97D9-A5570DBAB1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324</Words>
  <Application>Microsoft Office PowerPoint</Application>
  <PresentationFormat>Widescreen</PresentationFormat>
  <Paragraphs>61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Mathematical Modelling Cycle</vt:lpstr>
      <vt:lpstr>Have you seen this bird?</vt:lpstr>
      <vt:lpstr>The Sunday Age September 1, 2024</vt:lpstr>
      <vt:lpstr>Look up and Wonder</vt:lpstr>
      <vt:lpstr>Looking at the data</vt:lpstr>
      <vt:lpstr>Red-Tailed Black Cockatoo (RTBC)  data 2012-2024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Me Up</dc:title>
  <dc:creator>Danijela Draskovic</dc:creator>
  <cp:lastModifiedBy>Leonie Anstey</cp:lastModifiedBy>
  <cp:revision>79</cp:revision>
  <dcterms:created xsi:type="dcterms:W3CDTF">2024-05-20T04:28:22Z</dcterms:created>
  <dcterms:modified xsi:type="dcterms:W3CDTF">2025-04-08T05:17:58Z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0x010100EA067D7E2F5427429A49C71EF67E597F</vt:lpwstr>
  </property>
  <property fmtid="{D5CDD505-2E9C-101B-9397-08002B2CF9AE}" pid="3" name="MediaServiceImageTags">
    <vt:lpwstr/>
  </property>
  <property fmtid="{D5CDD505-2E9C-101B-9397-08002B2CF9AE}" pid="4" name="Order">
    <vt:r8>32052700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